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6"/>
  </p:notesMasterIdLst>
  <p:sldIdLst>
    <p:sldId id="261" r:id="rId2"/>
    <p:sldId id="265" r:id="rId3"/>
    <p:sldId id="262" r:id="rId4"/>
    <p:sldId id="264" r:id="rId5"/>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D1D"/>
    <a:srgbClr val="680000"/>
    <a:srgbClr val="9A0000"/>
    <a:srgbClr val="D20000"/>
    <a:srgbClr val="FF0000"/>
    <a:srgbClr val="FF0101"/>
    <a:srgbClr val="FF6969"/>
    <a:srgbClr val="FFCCCC"/>
    <a:srgbClr val="6C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25"/>
    <p:restoredTop sz="94643"/>
  </p:normalViewPr>
  <p:slideViewPr>
    <p:cSldViewPr snapToGrid="0" snapToObjects="1">
      <p:cViewPr>
        <p:scale>
          <a:sx n="298" d="100"/>
          <a:sy n="298" d="100"/>
        </p:scale>
        <p:origin x="-2646" y="-1423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66F8688-5614-DC4A-ACAE-C157C8CDFFA1}" type="datetimeFigureOut">
              <a:rPr lang="en-US" smtClean="0"/>
              <a:t>12/16/2024</a:t>
            </a:fld>
            <a:endParaRPr lang="en-US" dirty="0"/>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4231A1-32DF-0E40-922F-D1A73331BF03}" type="slidenum">
              <a:rPr lang="en-US" smtClean="0"/>
              <a:t>‹#›</a:t>
            </a:fld>
            <a:endParaRPr lang="en-US" dirty="0"/>
          </a:p>
        </p:txBody>
      </p:sp>
    </p:spTree>
    <p:extLst>
      <p:ext uri="{BB962C8B-B14F-4D97-AF65-F5344CB8AC3E}">
        <p14:creationId xmlns:p14="http://schemas.microsoft.com/office/powerpoint/2010/main" val="374975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6D988D-BFF9-A040-B5DF-4D74BED18AEB}"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381B45-5F21-B049-96C9-61E952F1F22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6D988D-BFF9-A040-B5DF-4D74BED18AEB}"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381B45-5F21-B049-96C9-61E952F1F22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6D988D-BFF9-A040-B5DF-4D74BED18AEB}"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381B45-5F21-B049-96C9-61E952F1F22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6D988D-BFF9-A040-B5DF-4D74BED18AEB}"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381B45-5F21-B049-96C9-61E952F1F22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6D988D-BFF9-A040-B5DF-4D74BED18AEB}"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381B45-5F21-B049-96C9-61E952F1F22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6D988D-BFF9-A040-B5DF-4D74BED18AEB}" type="datetimeFigureOut">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381B45-5F21-B049-96C9-61E952F1F22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6D988D-BFF9-A040-B5DF-4D74BED18AEB}" type="datetimeFigureOut">
              <a:rPr lang="en-US" smtClean="0"/>
              <a:t>12/16/2024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381B45-5F21-B049-96C9-61E952F1F22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6D988D-BFF9-A040-B5DF-4D74BED18AEB}" type="datetimeFigureOut">
              <a:rPr lang="en-US" smtClean="0"/>
              <a:t>12/16/2024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381B45-5F21-B049-96C9-61E952F1F22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D988D-BFF9-A040-B5DF-4D74BED18AEB}" type="datetimeFigureOut">
              <a:rPr lang="en-US" smtClean="0"/>
              <a:t>12/16/2024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381B45-5F21-B049-96C9-61E952F1F22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66D988D-BFF9-A040-B5DF-4D74BED18AEB}" type="datetimeFigureOut">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381B45-5F21-B049-96C9-61E952F1F22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Drag picture to placeholder or click icon to add</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66D988D-BFF9-A040-B5DF-4D74BED18AEB}" type="datetimeFigureOut">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381B45-5F21-B049-96C9-61E952F1F22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66D988D-BFF9-A040-B5DF-4D74BED18AEB}" type="datetimeFigureOut">
              <a:rPr lang="en-US" smtClean="0"/>
              <a:t>12/16/2024</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9381B45-5F21-B049-96C9-61E952F1F227}" type="slidenum">
              <a:rPr lang="en-US" smtClean="0"/>
              <a:t>‹#›</a:t>
            </a:fld>
            <a:endParaRPr lang="en-US" dirty="0"/>
          </a:p>
        </p:txBody>
      </p:sp>
    </p:spTree>
    <p:extLst>
      <p:ext uri="{BB962C8B-B14F-4D97-AF65-F5344CB8AC3E}">
        <p14:creationId xmlns:p14="http://schemas.microsoft.com/office/powerpoint/2010/main" val="1543249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EDC3B57B-85E5-99CF-E41F-FB2F06EFBD71}"/>
              </a:ext>
            </a:extLst>
          </p:cNvPr>
          <p:cNvPicPr>
            <a:picLocks noChangeAspect="1"/>
          </p:cNvPicPr>
          <p:nvPr/>
        </p:nvPicPr>
        <p:blipFill>
          <a:blip r:embed="rId2"/>
          <a:stretch>
            <a:fillRect/>
          </a:stretch>
        </p:blipFill>
        <p:spPr>
          <a:xfrm>
            <a:off x="4832" y="4775"/>
            <a:ext cx="7762736" cy="10048849"/>
          </a:xfrm>
          <a:prstGeom prst="rect">
            <a:avLst/>
          </a:prstGeom>
        </p:spPr>
      </p:pic>
      <p:pic>
        <p:nvPicPr>
          <p:cNvPr id="5" name="Picture 4" descr="A blue and pink cover with a couple of dome buildings&#10;&#10;Description automatically generated">
            <a:extLst>
              <a:ext uri="{FF2B5EF4-FFF2-40B4-BE49-F238E27FC236}">
                <a16:creationId xmlns:a16="http://schemas.microsoft.com/office/drawing/2014/main" id="{2CA6BC7C-1CE9-E122-C074-C9180B957B56}"/>
              </a:ext>
            </a:extLst>
          </p:cNvPr>
          <p:cNvPicPr>
            <a:picLocks noChangeAspect="1"/>
          </p:cNvPicPr>
          <p:nvPr/>
        </p:nvPicPr>
        <p:blipFill>
          <a:blip r:embed="rId3"/>
          <a:stretch>
            <a:fillRect/>
          </a:stretch>
        </p:blipFill>
        <p:spPr>
          <a:xfrm>
            <a:off x="486" y="629"/>
            <a:ext cx="7771428" cy="10057142"/>
          </a:xfrm>
          <a:prstGeom prst="rect">
            <a:avLst/>
          </a:prstGeom>
        </p:spPr>
      </p:pic>
      <p:sp>
        <p:nvSpPr>
          <p:cNvPr id="2" name="TextBox 1">
            <a:extLst>
              <a:ext uri="{FF2B5EF4-FFF2-40B4-BE49-F238E27FC236}">
                <a16:creationId xmlns:a16="http://schemas.microsoft.com/office/drawing/2014/main" id="{07A0637B-ED77-D51A-E5AC-E0C4BA93781B}"/>
              </a:ext>
            </a:extLst>
          </p:cNvPr>
          <p:cNvSpPr txBox="1"/>
          <p:nvPr/>
        </p:nvSpPr>
        <p:spPr>
          <a:xfrm>
            <a:off x="571389" y="9312493"/>
            <a:ext cx="639395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Become a Regionalist. </a:t>
            </a:r>
            <a:r>
              <a:rPr kumimoji="0" lang="en-US" sz="1200"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Visit www.ntc-dfw.org</a:t>
            </a:r>
          </a:p>
        </p:txBody>
      </p:sp>
    </p:spTree>
    <p:extLst>
      <p:ext uri="{BB962C8B-B14F-4D97-AF65-F5344CB8AC3E}">
        <p14:creationId xmlns:p14="http://schemas.microsoft.com/office/powerpoint/2010/main" val="1415988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03E92"/>
            </a:gs>
            <a:gs pos="100000">
              <a:srgbClr val="030D1F"/>
            </a:gs>
          </a:gsLst>
          <a:lin ang="2700000" scaled="1"/>
          <a:tileRect/>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8F8A1D-E0C2-3121-F136-B6D01671ED40}"/>
              </a:ext>
            </a:extLst>
          </p:cNvPr>
          <p:cNvSpPr txBox="1"/>
          <p:nvPr/>
        </p:nvSpPr>
        <p:spPr>
          <a:xfrm>
            <a:off x="508000" y="813137"/>
            <a:ext cx="65786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Since 1971, the North Texas Commission has served as the only regional convener of leaders representing businesses, cities, counties, higher education, health care institutions, ISD’s, and chambers of commerce for the North Texas Region.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Together, we lead the region’s advocacy in Austin and Washington D.C.</a:t>
            </a:r>
          </a:p>
        </p:txBody>
      </p:sp>
      <p:cxnSp>
        <p:nvCxnSpPr>
          <p:cNvPr id="8" name="Straight Connector 7">
            <a:extLst>
              <a:ext uri="{FF2B5EF4-FFF2-40B4-BE49-F238E27FC236}">
                <a16:creationId xmlns:a16="http://schemas.microsoft.com/office/drawing/2014/main" id="{C30B7439-C502-8C56-1B9F-C75EEEE8EB50}"/>
              </a:ext>
            </a:extLst>
          </p:cNvPr>
          <p:cNvCxnSpPr>
            <a:cxnSpLocks/>
          </p:cNvCxnSpPr>
          <p:nvPr/>
        </p:nvCxnSpPr>
        <p:spPr>
          <a:xfrm>
            <a:off x="571390" y="2083137"/>
            <a:ext cx="63939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907C9EC-F7B9-2579-36C6-98F21FD24034}"/>
              </a:ext>
            </a:extLst>
          </p:cNvPr>
          <p:cNvSpPr txBox="1"/>
          <p:nvPr/>
        </p:nvSpPr>
        <p:spPr>
          <a:xfrm>
            <a:off x="508001" y="2500455"/>
            <a:ext cx="235437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Oswald ExtraLight" panose="00000300000000000000" pitchFamily="50" charset="0"/>
                <a:ea typeface="+mn-ea"/>
                <a:cs typeface="+mn-cs"/>
              </a:rPr>
              <a:t>PILLARS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Oswald ExtraLight" panose="00000300000000000000" pitchFamily="50" charset="0"/>
                <a:ea typeface="+mn-ea"/>
                <a:cs typeface="+mn-cs"/>
              </a:rPr>
              <a:t>OF SERVICE</a:t>
            </a:r>
          </a:p>
        </p:txBody>
      </p:sp>
      <p:sp>
        <p:nvSpPr>
          <p:cNvPr id="11" name="TextBox 10">
            <a:extLst>
              <a:ext uri="{FF2B5EF4-FFF2-40B4-BE49-F238E27FC236}">
                <a16:creationId xmlns:a16="http://schemas.microsoft.com/office/drawing/2014/main" id="{3BDBEA01-305F-08D0-D56C-20168A949AE3}"/>
              </a:ext>
            </a:extLst>
          </p:cNvPr>
          <p:cNvSpPr txBox="1"/>
          <p:nvPr/>
        </p:nvSpPr>
        <p:spPr>
          <a:xfrm>
            <a:off x="2889512" y="3094188"/>
            <a:ext cx="17839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Condensed Extra Bold" panose="020B0803020202020204" pitchFamily="34" charset="0"/>
                <a:ea typeface="+mn-ea"/>
                <a:cs typeface="+mn-cs"/>
              </a:rPr>
              <a:t>CONVENE</a:t>
            </a:r>
          </a:p>
        </p:txBody>
      </p:sp>
      <p:pic>
        <p:nvPicPr>
          <p:cNvPr id="12" name="Graphic 11" descr="A circle filled with diagonal lines">
            <a:extLst>
              <a:ext uri="{FF2B5EF4-FFF2-40B4-BE49-F238E27FC236}">
                <a16:creationId xmlns:a16="http://schemas.microsoft.com/office/drawing/2014/main" id="{D67F51C8-72B0-AC46-2839-DDD89F60CC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18948" y="2137692"/>
            <a:ext cx="1015662" cy="1015662"/>
          </a:xfrm>
          <a:prstGeom prst="rect">
            <a:avLst/>
          </a:prstGeom>
        </p:spPr>
      </p:pic>
      <p:sp>
        <p:nvSpPr>
          <p:cNvPr id="13" name="TextBox 12">
            <a:extLst>
              <a:ext uri="{FF2B5EF4-FFF2-40B4-BE49-F238E27FC236}">
                <a16:creationId xmlns:a16="http://schemas.microsoft.com/office/drawing/2014/main" id="{A6AF0CD3-9FB9-71EC-BC49-48CB8D502207}"/>
              </a:ext>
            </a:extLst>
          </p:cNvPr>
          <p:cNvSpPr txBox="1"/>
          <p:nvPr/>
        </p:nvSpPr>
        <p:spPr>
          <a:xfrm>
            <a:off x="2889512" y="3354225"/>
            <a:ext cx="170497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randview" panose="020B0502040204020203" pitchFamily="34" charset="0"/>
                <a:ea typeface="+mn-ea"/>
                <a:cs typeface="Calibri" panose="020F0502020204030204" pitchFamily="34" charset="0"/>
              </a:rPr>
              <a:t>Regional Leaders</a:t>
            </a:r>
          </a:p>
        </p:txBody>
      </p:sp>
      <p:pic>
        <p:nvPicPr>
          <p:cNvPr id="14" name="Graphic 13" descr="Group brainstorm with solid fill">
            <a:extLst>
              <a:ext uri="{FF2B5EF4-FFF2-40B4-BE49-F238E27FC236}">
                <a16:creationId xmlns:a16="http://schemas.microsoft.com/office/drawing/2014/main" id="{539756B6-CB34-4C1D-E30D-6F7D000E3D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21029" y="2282076"/>
            <a:ext cx="611652" cy="611652"/>
          </a:xfrm>
          <a:prstGeom prst="rect">
            <a:avLst/>
          </a:prstGeom>
        </p:spPr>
      </p:pic>
      <p:sp>
        <p:nvSpPr>
          <p:cNvPr id="15" name="TextBox 14">
            <a:extLst>
              <a:ext uri="{FF2B5EF4-FFF2-40B4-BE49-F238E27FC236}">
                <a16:creationId xmlns:a16="http://schemas.microsoft.com/office/drawing/2014/main" id="{496EB3A3-D186-622C-A4A2-4E1A11FB1F5A}"/>
              </a:ext>
            </a:extLst>
          </p:cNvPr>
          <p:cNvSpPr txBox="1"/>
          <p:nvPr/>
        </p:nvSpPr>
        <p:spPr>
          <a:xfrm>
            <a:off x="4436166" y="3085474"/>
            <a:ext cx="17839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Condensed Extra Bold" panose="020B0803020202020204" pitchFamily="34" charset="0"/>
                <a:ea typeface="+mn-ea"/>
                <a:cs typeface="+mn-cs"/>
              </a:rPr>
              <a:t>EDUCATE</a:t>
            </a:r>
          </a:p>
        </p:txBody>
      </p:sp>
      <p:pic>
        <p:nvPicPr>
          <p:cNvPr id="16" name="Graphic 15" descr="A circle filled with diagonal lines">
            <a:extLst>
              <a:ext uri="{FF2B5EF4-FFF2-40B4-BE49-F238E27FC236}">
                <a16:creationId xmlns:a16="http://schemas.microsoft.com/office/drawing/2014/main" id="{CD75B9DB-1299-C2B7-32DA-5EE85DAC85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5074" y="2136742"/>
            <a:ext cx="1015662" cy="1015662"/>
          </a:xfrm>
          <a:prstGeom prst="rect">
            <a:avLst/>
          </a:prstGeom>
        </p:spPr>
      </p:pic>
      <p:sp>
        <p:nvSpPr>
          <p:cNvPr id="17" name="TextBox 16">
            <a:extLst>
              <a:ext uri="{FF2B5EF4-FFF2-40B4-BE49-F238E27FC236}">
                <a16:creationId xmlns:a16="http://schemas.microsoft.com/office/drawing/2014/main" id="{D654D3DA-8715-FC9C-4EA2-730139FC8BD6}"/>
              </a:ext>
            </a:extLst>
          </p:cNvPr>
          <p:cNvSpPr txBox="1"/>
          <p:nvPr/>
        </p:nvSpPr>
        <p:spPr>
          <a:xfrm>
            <a:off x="4436166" y="3350431"/>
            <a:ext cx="26121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randview" panose="020B0502040204020203" pitchFamily="34" charset="0"/>
                <a:ea typeface="+mn-ea"/>
                <a:cs typeface="Calibri" panose="020F0502020204030204" pitchFamily="34" charset="0"/>
              </a:rPr>
              <a:t>Opportunities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randview" panose="020B0502040204020203" pitchFamily="34" charset="0"/>
                <a:ea typeface="+mn-ea"/>
                <a:cs typeface="Calibri" panose="020F0502020204030204" pitchFamily="34" charset="0"/>
              </a:rPr>
              <a:t>and Challenges</a:t>
            </a:r>
          </a:p>
        </p:txBody>
      </p:sp>
      <p:sp>
        <p:nvSpPr>
          <p:cNvPr id="18" name="TextBox 17">
            <a:extLst>
              <a:ext uri="{FF2B5EF4-FFF2-40B4-BE49-F238E27FC236}">
                <a16:creationId xmlns:a16="http://schemas.microsoft.com/office/drawing/2014/main" id="{A0BFD11B-E1D0-F386-1F7A-8EBE97BA69B9}"/>
              </a:ext>
            </a:extLst>
          </p:cNvPr>
          <p:cNvSpPr txBox="1"/>
          <p:nvPr/>
        </p:nvSpPr>
        <p:spPr>
          <a:xfrm>
            <a:off x="5842292" y="3094188"/>
            <a:ext cx="20538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w Cen MT Condensed Extra Bold" panose="020B0803020202020204" pitchFamily="34" charset="0"/>
                <a:ea typeface="+mn-ea"/>
                <a:cs typeface="+mn-cs"/>
              </a:rPr>
              <a:t>ADVOCATE</a:t>
            </a:r>
          </a:p>
        </p:txBody>
      </p:sp>
      <p:pic>
        <p:nvPicPr>
          <p:cNvPr id="19" name="Graphic 18" descr="A circle filled with diagonal lines">
            <a:extLst>
              <a:ext uri="{FF2B5EF4-FFF2-40B4-BE49-F238E27FC236}">
                <a16:creationId xmlns:a16="http://schemas.microsoft.com/office/drawing/2014/main" id="{9C6FCCC6-2623-BEFD-BB3C-2C102E30DE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90198" y="2146513"/>
            <a:ext cx="1015662" cy="1015662"/>
          </a:xfrm>
          <a:prstGeom prst="rect">
            <a:avLst/>
          </a:prstGeom>
        </p:spPr>
      </p:pic>
      <p:sp>
        <p:nvSpPr>
          <p:cNvPr id="20" name="TextBox 19">
            <a:extLst>
              <a:ext uri="{FF2B5EF4-FFF2-40B4-BE49-F238E27FC236}">
                <a16:creationId xmlns:a16="http://schemas.microsoft.com/office/drawing/2014/main" id="{F2DF9115-A27E-B684-6BE2-A783018F8684}"/>
              </a:ext>
            </a:extLst>
          </p:cNvPr>
          <p:cNvSpPr txBox="1"/>
          <p:nvPr/>
        </p:nvSpPr>
        <p:spPr>
          <a:xfrm>
            <a:off x="5842292" y="3386069"/>
            <a:ext cx="139158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randview" panose="020B0502040204020203" pitchFamily="34" charset="0"/>
                <a:ea typeface="+mn-ea"/>
                <a:cs typeface="Calibri" panose="020F0502020204030204" pitchFamily="34" charset="0"/>
              </a:rPr>
              <a:t>On critical issues with no city or county boundary</a:t>
            </a:r>
          </a:p>
        </p:txBody>
      </p:sp>
      <p:pic>
        <p:nvPicPr>
          <p:cNvPr id="21" name="Graphic 20" descr="Lightbulb and gear with solid fill">
            <a:extLst>
              <a:ext uri="{FF2B5EF4-FFF2-40B4-BE49-F238E27FC236}">
                <a16:creationId xmlns:a16="http://schemas.microsoft.com/office/drawing/2014/main" id="{EF63D378-6323-7BA0-AE32-DC3617CA84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69005" y="2385218"/>
            <a:ext cx="544713" cy="544713"/>
          </a:xfrm>
          <a:prstGeom prst="rect">
            <a:avLst/>
          </a:prstGeom>
        </p:spPr>
      </p:pic>
      <p:pic>
        <p:nvPicPr>
          <p:cNvPr id="22" name="Graphic 21" descr="Lightning bolt with solid fill">
            <a:extLst>
              <a:ext uri="{FF2B5EF4-FFF2-40B4-BE49-F238E27FC236}">
                <a16:creationId xmlns:a16="http://schemas.microsoft.com/office/drawing/2014/main" id="{7E37D9A2-E225-016A-0A53-982E9DBD41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72398" y="2460080"/>
            <a:ext cx="451261" cy="451261"/>
          </a:xfrm>
          <a:prstGeom prst="rect">
            <a:avLst/>
          </a:prstGeom>
        </p:spPr>
      </p:pic>
      <p:cxnSp>
        <p:nvCxnSpPr>
          <p:cNvPr id="23" name="Straight Connector 22">
            <a:extLst>
              <a:ext uri="{FF2B5EF4-FFF2-40B4-BE49-F238E27FC236}">
                <a16:creationId xmlns:a16="http://schemas.microsoft.com/office/drawing/2014/main" id="{240D0D07-7141-946E-9219-01F2B86E0A8B}"/>
              </a:ext>
            </a:extLst>
          </p:cNvPr>
          <p:cNvCxnSpPr>
            <a:cxnSpLocks/>
          </p:cNvCxnSpPr>
          <p:nvPr/>
        </p:nvCxnSpPr>
        <p:spPr>
          <a:xfrm>
            <a:off x="571390" y="4184959"/>
            <a:ext cx="63939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C7C89B2-7126-59E5-5A5E-7CF0DD62A4DC}"/>
              </a:ext>
            </a:extLst>
          </p:cNvPr>
          <p:cNvSpPr txBox="1"/>
          <p:nvPr/>
        </p:nvSpPr>
        <p:spPr>
          <a:xfrm>
            <a:off x="508000" y="4398581"/>
            <a:ext cx="6578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Membership Profile</a:t>
            </a:r>
          </a:p>
        </p:txBody>
      </p:sp>
      <p:sp>
        <p:nvSpPr>
          <p:cNvPr id="25" name="Rectangle: Rounded Corners 24">
            <a:extLst>
              <a:ext uri="{FF2B5EF4-FFF2-40B4-BE49-F238E27FC236}">
                <a16:creationId xmlns:a16="http://schemas.microsoft.com/office/drawing/2014/main" id="{FB41E46B-434D-EF01-CF94-2EA9127B89C4}"/>
              </a:ext>
            </a:extLst>
          </p:cNvPr>
          <p:cNvSpPr/>
          <p:nvPr/>
        </p:nvSpPr>
        <p:spPr>
          <a:xfrm>
            <a:off x="3506525" y="4487920"/>
            <a:ext cx="1550505" cy="400923"/>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randview" panose="020B0502040204020203" pitchFamily="34" charset="0"/>
                <a:ea typeface="+mn-ea"/>
                <a:cs typeface="+mn-cs"/>
              </a:rPr>
              <a:t>   40% </a:t>
            </a:r>
            <a:r>
              <a:rPr kumimoji="0" lang="en-US" sz="1200" b="1" i="0" u="none" strike="noStrike" kern="1200" cap="none" spc="0" normalizeH="0" baseline="0" noProof="0" dirty="0">
                <a:ln>
                  <a:noFill/>
                </a:ln>
                <a:solidFill>
                  <a:prstClr val="black"/>
                </a:solidFill>
                <a:effectLst/>
                <a:uLnTx/>
                <a:uFillTx/>
                <a:latin typeface="Grandview" panose="020B0502040204020203" pitchFamily="34" charset="0"/>
                <a:ea typeface="+mn-ea"/>
                <a:cs typeface="+mn-cs"/>
              </a:rPr>
              <a:t>Public</a:t>
            </a:r>
          </a:p>
        </p:txBody>
      </p:sp>
      <p:sp>
        <p:nvSpPr>
          <p:cNvPr id="26" name="Rectangle: Rounded Corners 25">
            <a:extLst>
              <a:ext uri="{FF2B5EF4-FFF2-40B4-BE49-F238E27FC236}">
                <a16:creationId xmlns:a16="http://schemas.microsoft.com/office/drawing/2014/main" id="{AF6701B6-AAA4-EC99-2198-D9751DCDA58A}"/>
              </a:ext>
            </a:extLst>
          </p:cNvPr>
          <p:cNvSpPr/>
          <p:nvPr/>
        </p:nvSpPr>
        <p:spPr>
          <a:xfrm>
            <a:off x="4800600" y="4487920"/>
            <a:ext cx="2104660" cy="400923"/>
          </a:xfrm>
          <a:prstGeom prst="round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Grandview" panose="020B0502040204020203" pitchFamily="34" charset="0"/>
              </a:rPr>
              <a:t>60% </a:t>
            </a:r>
            <a:r>
              <a:rPr kumimoji="0" lang="en-US" sz="1200" b="1" i="0" u="none" strike="noStrike" kern="1200" cap="none" spc="0" normalizeH="0" baseline="0" noProof="0" dirty="0">
                <a:ln>
                  <a:noFill/>
                </a:ln>
                <a:solidFill>
                  <a:prstClr val="white"/>
                </a:solidFill>
                <a:effectLst/>
                <a:uLnTx/>
                <a:uFillTx/>
                <a:latin typeface="Grandview" panose="020B0502040204020203" pitchFamily="34" charset="0"/>
              </a:rPr>
              <a:t>Private</a:t>
            </a:r>
          </a:p>
        </p:txBody>
      </p:sp>
      <p:pic>
        <p:nvPicPr>
          <p:cNvPr id="28" name="Graphic 27" descr="Circle with left arrow outline">
            <a:extLst>
              <a:ext uri="{FF2B5EF4-FFF2-40B4-BE49-F238E27FC236}">
                <a16:creationId xmlns:a16="http://schemas.microsoft.com/office/drawing/2014/main" id="{BE3F9F5F-DD88-9C80-512E-3924E0D657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1390" y="5324729"/>
            <a:ext cx="408387" cy="408387"/>
          </a:xfrm>
          <a:prstGeom prst="rect">
            <a:avLst/>
          </a:prstGeom>
        </p:spPr>
      </p:pic>
      <p:sp>
        <p:nvSpPr>
          <p:cNvPr id="29" name="TextBox 28">
            <a:extLst>
              <a:ext uri="{FF2B5EF4-FFF2-40B4-BE49-F238E27FC236}">
                <a16:creationId xmlns:a16="http://schemas.microsoft.com/office/drawing/2014/main" id="{F2D337E2-FAF6-EDD2-4CE8-4524CFAADF06}"/>
              </a:ext>
            </a:extLst>
          </p:cNvPr>
          <p:cNvSpPr txBox="1"/>
          <p:nvPr/>
        </p:nvSpPr>
        <p:spPr>
          <a:xfrm>
            <a:off x="1026657" y="5382728"/>
            <a:ext cx="1892291"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Largest Employers</a:t>
            </a:r>
          </a:p>
        </p:txBody>
      </p:sp>
      <p:pic>
        <p:nvPicPr>
          <p:cNvPr id="30" name="Graphic 29" descr="Circle with left arrow outline">
            <a:extLst>
              <a:ext uri="{FF2B5EF4-FFF2-40B4-BE49-F238E27FC236}">
                <a16:creationId xmlns:a16="http://schemas.microsoft.com/office/drawing/2014/main" id="{0DB6592D-4EC4-97CA-B434-A230AAF91EE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1390" y="5881200"/>
            <a:ext cx="408387" cy="408387"/>
          </a:xfrm>
          <a:prstGeom prst="rect">
            <a:avLst/>
          </a:prstGeom>
        </p:spPr>
      </p:pic>
      <p:sp>
        <p:nvSpPr>
          <p:cNvPr id="31" name="TextBox 30">
            <a:extLst>
              <a:ext uri="{FF2B5EF4-FFF2-40B4-BE49-F238E27FC236}">
                <a16:creationId xmlns:a16="http://schemas.microsoft.com/office/drawing/2014/main" id="{EBCD9231-FA20-15D0-4539-DD900F788CF0}"/>
              </a:ext>
            </a:extLst>
          </p:cNvPr>
          <p:cNvSpPr txBox="1"/>
          <p:nvPr/>
        </p:nvSpPr>
        <p:spPr>
          <a:xfrm>
            <a:off x="1026657" y="5839173"/>
            <a:ext cx="1716543"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Small to Major Cities and Counties</a:t>
            </a:r>
          </a:p>
        </p:txBody>
      </p:sp>
      <p:pic>
        <p:nvPicPr>
          <p:cNvPr id="32" name="Graphic 31" descr="Circle with left arrow outline">
            <a:extLst>
              <a:ext uri="{FF2B5EF4-FFF2-40B4-BE49-F238E27FC236}">
                <a16:creationId xmlns:a16="http://schemas.microsoft.com/office/drawing/2014/main" id="{F753BC77-265B-DEAC-E2E3-F0F6C995CDA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06525" y="5317512"/>
            <a:ext cx="408387" cy="408387"/>
          </a:xfrm>
          <a:prstGeom prst="rect">
            <a:avLst/>
          </a:prstGeom>
        </p:spPr>
      </p:pic>
      <p:sp>
        <p:nvSpPr>
          <p:cNvPr id="33" name="TextBox 32">
            <a:extLst>
              <a:ext uri="{FF2B5EF4-FFF2-40B4-BE49-F238E27FC236}">
                <a16:creationId xmlns:a16="http://schemas.microsoft.com/office/drawing/2014/main" id="{DD061F30-2DC7-CC62-749A-AE6FB409F082}"/>
              </a:ext>
            </a:extLst>
          </p:cNvPr>
          <p:cNvSpPr txBox="1"/>
          <p:nvPr/>
        </p:nvSpPr>
        <p:spPr>
          <a:xfrm>
            <a:off x="3961792" y="5401507"/>
            <a:ext cx="2258344"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Independent School Districts</a:t>
            </a:r>
          </a:p>
        </p:txBody>
      </p:sp>
      <p:pic>
        <p:nvPicPr>
          <p:cNvPr id="34" name="Graphic 33" descr="Circle with left arrow outline">
            <a:extLst>
              <a:ext uri="{FF2B5EF4-FFF2-40B4-BE49-F238E27FC236}">
                <a16:creationId xmlns:a16="http://schemas.microsoft.com/office/drawing/2014/main" id="{5D26B6BF-8BD1-E1BC-0C2C-DFCA11A928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06525" y="5835831"/>
            <a:ext cx="408387" cy="408387"/>
          </a:xfrm>
          <a:prstGeom prst="rect">
            <a:avLst/>
          </a:prstGeom>
        </p:spPr>
      </p:pic>
      <p:sp>
        <p:nvSpPr>
          <p:cNvPr id="35" name="TextBox 34">
            <a:extLst>
              <a:ext uri="{FF2B5EF4-FFF2-40B4-BE49-F238E27FC236}">
                <a16:creationId xmlns:a16="http://schemas.microsoft.com/office/drawing/2014/main" id="{D2769C13-9856-CFBA-3684-8FF997D28E2D}"/>
              </a:ext>
            </a:extLst>
          </p:cNvPr>
          <p:cNvSpPr txBox="1"/>
          <p:nvPr/>
        </p:nvSpPr>
        <p:spPr>
          <a:xfrm>
            <a:off x="3961792" y="5893830"/>
            <a:ext cx="1892291"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Colleges/Universities</a:t>
            </a:r>
          </a:p>
        </p:txBody>
      </p:sp>
      <p:pic>
        <p:nvPicPr>
          <p:cNvPr id="36" name="Graphic 35" descr="Circle with left arrow outline">
            <a:extLst>
              <a:ext uri="{FF2B5EF4-FFF2-40B4-BE49-F238E27FC236}">
                <a16:creationId xmlns:a16="http://schemas.microsoft.com/office/drawing/2014/main" id="{2C8F064B-E8F8-4504-7985-53B66887DB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06525" y="6309487"/>
            <a:ext cx="408387" cy="408387"/>
          </a:xfrm>
          <a:prstGeom prst="rect">
            <a:avLst/>
          </a:prstGeom>
        </p:spPr>
      </p:pic>
      <p:sp>
        <p:nvSpPr>
          <p:cNvPr id="37" name="TextBox 36">
            <a:extLst>
              <a:ext uri="{FF2B5EF4-FFF2-40B4-BE49-F238E27FC236}">
                <a16:creationId xmlns:a16="http://schemas.microsoft.com/office/drawing/2014/main" id="{ED77550C-579D-FD67-6974-E6DE2714C1DB}"/>
              </a:ext>
            </a:extLst>
          </p:cNvPr>
          <p:cNvSpPr txBox="1"/>
          <p:nvPr/>
        </p:nvSpPr>
        <p:spPr>
          <a:xfrm>
            <a:off x="3961792" y="6367486"/>
            <a:ext cx="1892291"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Chambers of Commerce</a:t>
            </a:r>
          </a:p>
        </p:txBody>
      </p:sp>
      <p:cxnSp>
        <p:nvCxnSpPr>
          <p:cNvPr id="38" name="Straight Connector 37">
            <a:extLst>
              <a:ext uri="{FF2B5EF4-FFF2-40B4-BE49-F238E27FC236}">
                <a16:creationId xmlns:a16="http://schemas.microsoft.com/office/drawing/2014/main" id="{67600DB3-0737-9F01-3751-11F6F3E72B05}"/>
              </a:ext>
            </a:extLst>
          </p:cNvPr>
          <p:cNvCxnSpPr>
            <a:cxnSpLocks/>
          </p:cNvCxnSpPr>
          <p:nvPr/>
        </p:nvCxnSpPr>
        <p:spPr>
          <a:xfrm>
            <a:off x="571390" y="6856597"/>
            <a:ext cx="63939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D1E4179-A0CE-B92C-83C9-7926408571F4}"/>
              </a:ext>
            </a:extLst>
          </p:cNvPr>
          <p:cNvSpPr txBox="1"/>
          <p:nvPr/>
        </p:nvSpPr>
        <p:spPr>
          <a:xfrm>
            <a:off x="508000" y="7027375"/>
            <a:ext cx="6578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A Powerful Board of Directors Lead the Region</a:t>
            </a:r>
          </a:p>
        </p:txBody>
      </p:sp>
      <p:sp>
        <p:nvSpPr>
          <p:cNvPr id="40" name="TextBox 39">
            <a:extLst>
              <a:ext uri="{FF2B5EF4-FFF2-40B4-BE49-F238E27FC236}">
                <a16:creationId xmlns:a16="http://schemas.microsoft.com/office/drawing/2014/main" id="{6253BCC6-EA3D-9767-3D73-F6AAC7AB0F49}"/>
              </a:ext>
            </a:extLst>
          </p:cNvPr>
          <p:cNvSpPr txBox="1"/>
          <p:nvPr/>
        </p:nvSpPr>
        <p:spPr>
          <a:xfrm>
            <a:off x="508000" y="7377872"/>
            <a:ext cx="6578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150 Regional Leaders Lead the NTX Regional Legislative Planning for State and Federal Priorities</a:t>
            </a:r>
          </a:p>
        </p:txBody>
      </p:sp>
      <p:sp>
        <p:nvSpPr>
          <p:cNvPr id="42" name="TextBox 41">
            <a:extLst>
              <a:ext uri="{FF2B5EF4-FFF2-40B4-BE49-F238E27FC236}">
                <a16:creationId xmlns:a16="http://schemas.microsoft.com/office/drawing/2014/main" id="{6CE0DF93-103D-8A8C-858A-815434DE7D7C}"/>
              </a:ext>
            </a:extLst>
          </p:cNvPr>
          <p:cNvSpPr txBox="1"/>
          <p:nvPr/>
        </p:nvSpPr>
        <p:spPr>
          <a:xfrm>
            <a:off x="1127483" y="7957500"/>
            <a:ext cx="2583235"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Public Policy Councils/Committees</a:t>
            </a:r>
          </a:p>
        </p:txBody>
      </p:sp>
      <p:sp>
        <p:nvSpPr>
          <p:cNvPr id="45" name="Oval 44">
            <a:extLst>
              <a:ext uri="{FF2B5EF4-FFF2-40B4-BE49-F238E27FC236}">
                <a16:creationId xmlns:a16="http://schemas.microsoft.com/office/drawing/2014/main" id="{1F393CE4-EE4A-3AA9-4C47-057D7463C922}"/>
              </a:ext>
            </a:extLst>
          </p:cNvPr>
          <p:cNvSpPr/>
          <p:nvPr/>
        </p:nvSpPr>
        <p:spPr>
          <a:xfrm>
            <a:off x="628153" y="7873106"/>
            <a:ext cx="461176" cy="46117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Grandview" panose="020B0502040204020203" pitchFamily="34" charset="0"/>
                <a:ea typeface="+mn-ea"/>
                <a:cs typeface="+mn-cs"/>
              </a:rPr>
              <a:t>9</a:t>
            </a:r>
          </a:p>
        </p:txBody>
      </p:sp>
      <p:sp>
        <p:nvSpPr>
          <p:cNvPr id="46" name="TextBox 45">
            <a:extLst>
              <a:ext uri="{FF2B5EF4-FFF2-40B4-BE49-F238E27FC236}">
                <a16:creationId xmlns:a16="http://schemas.microsoft.com/office/drawing/2014/main" id="{711F0EC3-8A45-B5F1-F018-D2B7CDA66221}"/>
              </a:ext>
            </a:extLst>
          </p:cNvPr>
          <p:cNvSpPr txBox="1"/>
          <p:nvPr/>
        </p:nvSpPr>
        <p:spPr>
          <a:xfrm>
            <a:off x="1127483" y="8721761"/>
            <a:ext cx="2583235"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Standing Governance Committees</a:t>
            </a:r>
          </a:p>
        </p:txBody>
      </p:sp>
      <p:sp>
        <p:nvSpPr>
          <p:cNvPr id="47" name="Oval 46">
            <a:extLst>
              <a:ext uri="{FF2B5EF4-FFF2-40B4-BE49-F238E27FC236}">
                <a16:creationId xmlns:a16="http://schemas.microsoft.com/office/drawing/2014/main" id="{D88059FF-2E34-65D2-28F0-3F40D9B1BD9A}"/>
              </a:ext>
            </a:extLst>
          </p:cNvPr>
          <p:cNvSpPr/>
          <p:nvPr/>
        </p:nvSpPr>
        <p:spPr>
          <a:xfrm>
            <a:off x="628153" y="8637367"/>
            <a:ext cx="461176" cy="46117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Grandview" panose="020B0502040204020203" pitchFamily="34" charset="0"/>
                <a:ea typeface="+mn-ea"/>
                <a:cs typeface="+mn-cs"/>
              </a:rPr>
              <a:t>4</a:t>
            </a:r>
          </a:p>
        </p:txBody>
      </p:sp>
      <p:sp>
        <p:nvSpPr>
          <p:cNvPr id="48" name="TextBox 47">
            <a:extLst>
              <a:ext uri="{FF2B5EF4-FFF2-40B4-BE49-F238E27FC236}">
                <a16:creationId xmlns:a16="http://schemas.microsoft.com/office/drawing/2014/main" id="{AB163B3F-C656-83DE-9A74-5CA716BCAD6A}"/>
              </a:ext>
            </a:extLst>
          </p:cNvPr>
          <p:cNvSpPr txBox="1"/>
          <p:nvPr/>
        </p:nvSpPr>
        <p:spPr>
          <a:xfrm>
            <a:off x="4594487" y="7877316"/>
            <a:ext cx="258323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Yearly Events Educating and Engaging NTX Leaders</a:t>
            </a:r>
          </a:p>
        </p:txBody>
      </p:sp>
      <p:sp>
        <p:nvSpPr>
          <p:cNvPr id="49" name="Oval 48">
            <a:extLst>
              <a:ext uri="{FF2B5EF4-FFF2-40B4-BE49-F238E27FC236}">
                <a16:creationId xmlns:a16="http://schemas.microsoft.com/office/drawing/2014/main" id="{F0AA0723-3EFD-C4D7-1DD5-95BA663B47CD}"/>
              </a:ext>
            </a:extLst>
          </p:cNvPr>
          <p:cNvSpPr/>
          <p:nvPr/>
        </p:nvSpPr>
        <p:spPr>
          <a:xfrm>
            <a:off x="4095157" y="7869851"/>
            <a:ext cx="461176" cy="46117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Grandview" panose="020B0502040204020203" pitchFamily="34" charset="0"/>
              <a:ea typeface="+mn-ea"/>
              <a:cs typeface="+mn-cs"/>
            </a:endParaRPr>
          </a:p>
        </p:txBody>
      </p:sp>
      <p:sp>
        <p:nvSpPr>
          <p:cNvPr id="50" name="TextBox 49">
            <a:extLst>
              <a:ext uri="{FF2B5EF4-FFF2-40B4-BE49-F238E27FC236}">
                <a16:creationId xmlns:a16="http://schemas.microsoft.com/office/drawing/2014/main" id="{55639FB1-2C90-8F41-E1C0-4043FA8743FB}"/>
              </a:ext>
            </a:extLst>
          </p:cNvPr>
          <p:cNvSpPr txBox="1"/>
          <p:nvPr/>
        </p:nvSpPr>
        <p:spPr>
          <a:xfrm>
            <a:off x="4094825" y="7940905"/>
            <a:ext cx="5887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Grandview" panose="020B0502040204020203" pitchFamily="34" charset="0"/>
                <a:ea typeface="+mn-ea"/>
                <a:cs typeface="+mn-cs"/>
              </a:rPr>
              <a:t>20+</a:t>
            </a:r>
          </a:p>
        </p:txBody>
      </p:sp>
      <p:sp>
        <p:nvSpPr>
          <p:cNvPr id="51" name="TextBox 50">
            <a:extLst>
              <a:ext uri="{FF2B5EF4-FFF2-40B4-BE49-F238E27FC236}">
                <a16:creationId xmlns:a16="http://schemas.microsoft.com/office/drawing/2014/main" id="{3F29CB5F-734D-A3D5-207A-D78C5549722B}"/>
              </a:ext>
            </a:extLst>
          </p:cNvPr>
          <p:cNvSpPr txBox="1"/>
          <p:nvPr/>
        </p:nvSpPr>
        <p:spPr>
          <a:xfrm>
            <a:off x="4594487" y="8744664"/>
            <a:ext cx="258323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Regional Diversity &amp; Leadership Development Programs</a:t>
            </a:r>
          </a:p>
        </p:txBody>
      </p:sp>
      <p:sp>
        <p:nvSpPr>
          <p:cNvPr id="52" name="Oval 51">
            <a:extLst>
              <a:ext uri="{FF2B5EF4-FFF2-40B4-BE49-F238E27FC236}">
                <a16:creationId xmlns:a16="http://schemas.microsoft.com/office/drawing/2014/main" id="{DB3183A2-37E3-B89F-F318-2B4593CF1F46}"/>
              </a:ext>
            </a:extLst>
          </p:cNvPr>
          <p:cNvSpPr/>
          <p:nvPr/>
        </p:nvSpPr>
        <p:spPr>
          <a:xfrm>
            <a:off x="4095157" y="8660270"/>
            <a:ext cx="461176" cy="46117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Grandview" panose="020B0502040204020203" pitchFamily="34" charset="0"/>
                <a:ea typeface="+mn-ea"/>
                <a:cs typeface="+mn-cs"/>
              </a:rPr>
              <a:t>3</a:t>
            </a:r>
          </a:p>
        </p:txBody>
      </p:sp>
      <p:sp>
        <p:nvSpPr>
          <p:cNvPr id="2" name="TextBox 1">
            <a:extLst>
              <a:ext uri="{FF2B5EF4-FFF2-40B4-BE49-F238E27FC236}">
                <a16:creationId xmlns:a16="http://schemas.microsoft.com/office/drawing/2014/main" id="{00CCDCF0-4D49-FF5D-DC0E-F2BA42D3DA0F}"/>
              </a:ext>
            </a:extLst>
          </p:cNvPr>
          <p:cNvSpPr txBox="1"/>
          <p:nvPr/>
        </p:nvSpPr>
        <p:spPr>
          <a:xfrm>
            <a:off x="508000" y="4749474"/>
            <a:ext cx="26130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The NTC consists of North Texas’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Major Public and Private Entities</a:t>
            </a:r>
          </a:p>
        </p:txBody>
      </p:sp>
    </p:spTree>
    <p:extLst>
      <p:ext uri="{BB962C8B-B14F-4D97-AF65-F5344CB8AC3E}">
        <p14:creationId xmlns:p14="http://schemas.microsoft.com/office/powerpoint/2010/main" val="58714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B5BF78-7EDA-4491-8806-7F290E3CAEAE}"/>
              </a:ext>
            </a:extLst>
          </p:cNvPr>
          <p:cNvPicPr>
            <a:picLocks noChangeAspect="1"/>
          </p:cNvPicPr>
          <p:nvPr/>
        </p:nvPicPr>
        <p:blipFill rotWithShape="1">
          <a:blip r:embed="rId2"/>
          <a:srcRect b="5312"/>
          <a:stretch/>
        </p:blipFill>
        <p:spPr>
          <a:xfrm>
            <a:off x="1257" y="-9792"/>
            <a:ext cx="7769885" cy="9523732"/>
          </a:xfrm>
          <a:prstGeom prst="rect">
            <a:avLst/>
          </a:prstGeom>
        </p:spPr>
      </p:pic>
      <p:sp>
        <p:nvSpPr>
          <p:cNvPr id="3" name="Rectangle 2">
            <a:extLst>
              <a:ext uri="{FF2B5EF4-FFF2-40B4-BE49-F238E27FC236}">
                <a16:creationId xmlns:a16="http://schemas.microsoft.com/office/drawing/2014/main" id="{09D53D61-41D4-19FF-F863-56B9F85202C7}"/>
              </a:ext>
            </a:extLst>
          </p:cNvPr>
          <p:cNvSpPr/>
          <p:nvPr/>
        </p:nvSpPr>
        <p:spPr>
          <a:xfrm>
            <a:off x="2349500" y="31842"/>
            <a:ext cx="5295900" cy="1555420"/>
          </a:xfrm>
          <a:prstGeom prst="rect">
            <a:avLst/>
          </a:prstGeom>
          <a:solidFill>
            <a:srgbClr val="0D3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Grandview" panose="020B0502040204020203" pitchFamily="34" charset="0"/>
              </a:rPr>
              <a:t>OUR VALUE PROPOSITION</a:t>
            </a:r>
          </a:p>
          <a:p>
            <a:r>
              <a:rPr lang="en-US" sz="1200" dirty="0">
                <a:solidFill>
                  <a:schemeClr val="bg1"/>
                </a:solidFill>
                <a:latin typeface="Tw Cen MT" panose="020B0602020104020603" pitchFamily="34" charset="0"/>
              </a:rPr>
              <a:t>A unique and powerful public-private partnership, the North Texas Commission achieves impactful outcomes benefiting our robust 13-county region. The Commission manages the region’s unified advocacy voice at the state and federal levels. As the lead convener of subject matter experts, the NTC improves the workforce pipeline and cultivates future leaders in North Texas.</a:t>
            </a:r>
          </a:p>
        </p:txBody>
      </p:sp>
      <p:graphicFrame>
        <p:nvGraphicFramePr>
          <p:cNvPr id="2" name="Table 1">
            <a:extLst>
              <a:ext uri="{FF2B5EF4-FFF2-40B4-BE49-F238E27FC236}">
                <a16:creationId xmlns:a16="http://schemas.microsoft.com/office/drawing/2014/main" id="{972287E2-9EC1-A2C8-2E23-A8023BDB7967}"/>
              </a:ext>
            </a:extLst>
          </p:cNvPr>
          <p:cNvGraphicFramePr>
            <a:graphicFrameLocks noGrp="1"/>
          </p:cNvGraphicFramePr>
          <p:nvPr>
            <p:extLst>
              <p:ext uri="{D42A27DB-BD31-4B8C-83A1-F6EECF244321}">
                <p14:modId xmlns:p14="http://schemas.microsoft.com/office/powerpoint/2010/main" val="1087138899"/>
              </p:ext>
            </p:extLst>
          </p:nvPr>
        </p:nvGraphicFramePr>
        <p:xfrm>
          <a:off x="279401" y="1732195"/>
          <a:ext cx="7305712" cy="8108592"/>
        </p:xfrm>
        <a:graphic>
          <a:graphicData uri="http://schemas.openxmlformats.org/drawingml/2006/table">
            <a:tbl>
              <a:tblPr firstRow="1" bandRow="1">
                <a:tableStyleId>{5C22544A-7EE6-4342-B048-85BDC9FD1C3A}</a:tableStyleId>
              </a:tblPr>
              <a:tblGrid>
                <a:gridCol w="2781060">
                  <a:extLst>
                    <a:ext uri="{9D8B030D-6E8A-4147-A177-3AD203B41FA5}">
                      <a16:colId xmlns:a16="http://schemas.microsoft.com/office/drawing/2014/main" val="2275487547"/>
                    </a:ext>
                  </a:extLst>
                </a:gridCol>
                <a:gridCol w="118674">
                  <a:extLst>
                    <a:ext uri="{9D8B030D-6E8A-4147-A177-3AD203B41FA5}">
                      <a16:colId xmlns:a16="http://schemas.microsoft.com/office/drawing/2014/main" val="1366670758"/>
                    </a:ext>
                  </a:extLst>
                </a:gridCol>
                <a:gridCol w="967563">
                  <a:extLst>
                    <a:ext uri="{9D8B030D-6E8A-4147-A177-3AD203B41FA5}">
                      <a16:colId xmlns:a16="http://schemas.microsoft.com/office/drawing/2014/main" val="1966360292"/>
                    </a:ext>
                  </a:extLst>
                </a:gridCol>
                <a:gridCol w="2494439">
                  <a:extLst>
                    <a:ext uri="{9D8B030D-6E8A-4147-A177-3AD203B41FA5}">
                      <a16:colId xmlns:a16="http://schemas.microsoft.com/office/drawing/2014/main" val="232326780"/>
                    </a:ext>
                  </a:extLst>
                </a:gridCol>
                <a:gridCol w="943976">
                  <a:extLst>
                    <a:ext uri="{9D8B030D-6E8A-4147-A177-3AD203B41FA5}">
                      <a16:colId xmlns:a16="http://schemas.microsoft.com/office/drawing/2014/main" val="1107915856"/>
                    </a:ext>
                  </a:extLst>
                </a:gridCol>
              </a:tblGrid>
              <a:tr h="0">
                <a:tc gridSpan="2">
                  <a:txBody>
                    <a:bodyPr/>
                    <a:lstStyle/>
                    <a:p>
                      <a:r>
                        <a:rPr lang="en-US" sz="1200" dirty="0">
                          <a:solidFill>
                            <a:schemeClr val="tx1"/>
                          </a:solidFill>
                          <a:latin typeface="Tw Cen MT" panose="020B0602020104020603" pitchFamily="34" charset="0"/>
                        </a:rPr>
                        <a:t>Advocate Investor</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CCCC"/>
                    </a:solidFill>
                  </a:tcPr>
                </a:tc>
                <a:tc hMerge="1">
                  <a:txBody>
                    <a:bodyPr/>
                    <a:lstStyle/>
                    <a:p>
                      <a:endParaRPr lang="en-US" sz="1200" dirty="0">
                        <a:solidFill>
                          <a:schemeClr val="tx1"/>
                        </a:solidFill>
                        <a:latin typeface="Tw Cen MT" panose="020B06020201040206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5">
                        <a:lumMod val="40000"/>
                        <a:lumOff val="60000"/>
                      </a:schemeClr>
                    </a:solidFill>
                  </a:tcPr>
                </a:tc>
                <a:tc>
                  <a:txBody>
                    <a:bodyPr/>
                    <a:lstStyle/>
                    <a:p>
                      <a:r>
                        <a:rPr lang="en-US" sz="1200" dirty="0">
                          <a:solidFill>
                            <a:schemeClr val="tx1"/>
                          </a:solidFill>
                          <a:latin typeface="Tw Cen MT" panose="020B0602020104020603" pitchFamily="34" charset="0"/>
                        </a:rPr>
                        <a:t>$3,000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CCCC"/>
                    </a:solidFill>
                  </a:tcPr>
                </a:tc>
                <a:tc>
                  <a:txBody>
                    <a:bodyPr/>
                    <a:lstStyle/>
                    <a:p>
                      <a:r>
                        <a:rPr lang="en-US" sz="1200" dirty="0">
                          <a:solidFill>
                            <a:schemeClr val="bg1"/>
                          </a:solidFill>
                          <a:latin typeface="Tw Cen MT" panose="020B0602020104020603" pitchFamily="34" charset="0"/>
                        </a:rPr>
                        <a:t>Corporate Investor</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6969"/>
                    </a:solidFill>
                  </a:tcPr>
                </a:tc>
                <a:tc>
                  <a:txBody>
                    <a:bodyPr/>
                    <a:lstStyle/>
                    <a:p>
                      <a:r>
                        <a:rPr lang="en-US" sz="1200" dirty="0">
                          <a:solidFill>
                            <a:schemeClr val="bg1"/>
                          </a:solidFill>
                          <a:latin typeface="Tw Cen MT" panose="020B0602020104020603" pitchFamily="34" charset="0"/>
                        </a:rPr>
                        <a:t>$5,000</a:t>
                      </a:r>
                      <a:endParaRPr lang="en-US" dirty="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6969"/>
                    </a:solidFill>
                  </a:tcPr>
                </a:tc>
                <a:extLst>
                  <a:ext uri="{0D108BD9-81ED-4DB2-BD59-A6C34878D82A}">
                    <a16:rowId xmlns:a16="http://schemas.microsoft.com/office/drawing/2014/main" val="2677191762"/>
                  </a:ext>
                </a:extLst>
              </a:tr>
              <a:tr h="1782423">
                <a:tc gridSpan="3">
                  <a:txBody>
                    <a:bodyPr/>
                    <a:lstStyle/>
                    <a:p>
                      <a:pPr marL="171450" indent="-171450">
                        <a:buFont typeface="Arial" panose="020B0604020202020204" pitchFamily="34" charset="0"/>
                        <a:buChar char="•"/>
                      </a:pPr>
                      <a:r>
                        <a:rPr lang="en-US" sz="1000" dirty="0">
                          <a:solidFill>
                            <a:schemeClr val="tx1"/>
                          </a:solidFill>
                          <a:latin typeface="Tw Cen MT" panose="020B0602020104020603" pitchFamily="34" charset="0"/>
                        </a:rPr>
                        <a:t>Regional legislative advocacy and policy support through NTC lobbyists (state and federal)</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First to be aware of critical issues and opportunities through NTC communications </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Eligible for executive to be nominated for 3-year rotating Board of Directors seat</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NTC member rates on event tickets and sponsorships</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NTC member rates for advertising in the NTX Magazine</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Membership listing in NTX Magazine – distribution of 20,000+</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Listing in NTC website member directory</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Recognition as a NTC member in collateral materials</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Regional resources including complimentary copies of the North Texas Profile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tcPr>
                </a:tc>
                <a:tc hMerge="1">
                  <a:txBody>
                    <a:bodyPr/>
                    <a:lstStyle/>
                    <a:p>
                      <a:pPr marL="171450" indent="-171450">
                        <a:buFont typeface="Arial" panose="020B0604020202020204" pitchFamily="34" charset="0"/>
                        <a:buChar char="•"/>
                      </a:pPr>
                      <a:endParaRPr lang="en-US" sz="1000" dirty="0">
                        <a:solidFill>
                          <a:schemeClr val="tx1"/>
                        </a:solidFill>
                        <a:latin typeface="Tw Cen MT" panose="020B06020201040206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1" dirty="0">
                          <a:solidFill>
                            <a:srgbClr val="CC1443"/>
                          </a:solidFill>
                          <a:latin typeface="Tw Cen MT" panose="020B0602020104020603" pitchFamily="34" charset="0"/>
                        </a:rPr>
                        <a:t>Includes all previous level benefits plus:</a:t>
                      </a:r>
                      <a:endParaRPr lang="en-US" sz="1000" dirty="0">
                        <a:solidFill>
                          <a:schemeClr val="tx1"/>
                        </a:solidFill>
                        <a:latin typeface="Tw Cen MT" panose="020B0602020104020603" pitchFamily="34" charset="0"/>
                      </a:endParaRP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Eligible for executive to be invited to speak at Leadership North Texas and NTC Regional events </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Participation in Policy Task Forces with opportunity to provide critical input on industry issues, plus the ability to appoint multiple company representatives to task forces and/or committees</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tcPr>
                </a:tc>
                <a:extLst>
                  <a:ext uri="{0D108BD9-81ED-4DB2-BD59-A6C34878D82A}">
                    <a16:rowId xmlns:a16="http://schemas.microsoft.com/office/drawing/2014/main" val="352286620"/>
                  </a:ext>
                </a:extLst>
              </a:tr>
              <a:tr h="223284">
                <a:tc gridSpan="4">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Tw Cen MT" panose="020B0602020104020603" pitchFamily="34" charset="0"/>
                        </a:rPr>
                        <a:t>Major Investor</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1D1D"/>
                    </a:solidFil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tcPr>
                </a:tc>
                <a:tc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1200" b="1" dirty="0">
                        <a:solidFill>
                          <a:schemeClr val="bg1"/>
                        </a:solidFill>
                        <a:latin typeface="Tw Cen MT" panose="020B06020201040206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0D3378"/>
                    </a:solidFill>
                  </a:tcPr>
                </a:tc>
                <a:tc>
                  <a:txBody>
                    <a:bodyPr/>
                    <a:lstStyle/>
                    <a:p>
                      <a:r>
                        <a:rPr lang="en-US" sz="1200" b="1" dirty="0">
                          <a:solidFill>
                            <a:schemeClr val="bg1"/>
                          </a:solidFill>
                          <a:latin typeface="Tw Cen MT" panose="020B0602020104020603" pitchFamily="34" charset="0"/>
                        </a:rPr>
                        <a:t>$10,000</a:t>
                      </a:r>
                      <a:endParaRPr lang="en-US"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FF1D1D"/>
                    </a:solidFill>
                  </a:tcPr>
                </a:tc>
                <a:extLst>
                  <a:ext uri="{0D108BD9-81ED-4DB2-BD59-A6C34878D82A}">
                    <a16:rowId xmlns:a16="http://schemas.microsoft.com/office/drawing/2014/main" val="2821025531"/>
                  </a:ext>
                </a:extLst>
              </a:tr>
              <a:tr h="1494432">
                <a:tc gridSpan="5">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1" dirty="0">
                          <a:solidFill>
                            <a:srgbClr val="CC1443"/>
                          </a:solidFill>
                          <a:latin typeface="Tw Cen MT" panose="020B0602020104020603" pitchFamily="34" charset="0"/>
                        </a:rPr>
                        <a:t>Includes all previous level benefits plus:</a:t>
                      </a:r>
                      <a:endParaRPr lang="en-US" sz="1000" dirty="0">
                        <a:solidFill>
                          <a:schemeClr val="tx1"/>
                        </a:solidFill>
                        <a:latin typeface="Tw Cen MT" panose="020B0602020104020603" pitchFamily="34" charset="0"/>
                      </a:endParaRP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Company executive nominated for a seat on the NTC Board of Directors comprised of the region’s top industry leaders, local elected officials, city managers, and education leaders</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Participation through exclusive collaboration with other NTC Board members regarding regional challenges</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Company logo on NTC website member directory</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Ability to host NTC Board Meeting, convening influential stakeholders from across the region</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Access to NTC media channels to promote initiatives and events </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Access to complementary ticket to NTC sponsored events of regional partners </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Eligible to Chair Policy Task Forces and Industry Councils </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tcPr>
                </a:tc>
                <a:tc hMerge="1">
                  <a:txBody>
                    <a:bodyPr/>
                    <a:lstStyle/>
                    <a:p>
                      <a:endParaRPr lang="en-US" sz="1000" dirty="0">
                        <a:solidFill>
                          <a:schemeClr val="tx1"/>
                        </a:solidFill>
                        <a:latin typeface="Tw Cen MT" panose="020B06020201040206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tcPr>
                </a:tc>
                <a:extLst>
                  <a:ext uri="{0D108BD9-81ED-4DB2-BD59-A6C34878D82A}">
                    <a16:rowId xmlns:a16="http://schemas.microsoft.com/office/drawing/2014/main" val="2806261494"/>
                  </a:ext>
                </a:extLst>
              </a:tr>
              <a:tr h="180753">
                <a:tc>
                  <a:txBody>
                    <a:bodyPr/>
                    <a:lstStyle/>
                    <a:p>
                      <a:r>
                        <a:rPr lang="en-US" sz="1200" b="1" dirty="0">
                          <a:solidFill>
                            <a:schemeClr val="bg1"/>
                          </a:solidFill>
                          <a:latin typeface="Tw Cen MT" panose="020B0602020104020603" pitchFamily="34" charset="0"/>
                        </a:rPr>
                        <a:t>Partner Investor</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20000"/>
                    </a:solidFill>
                  </a:tcPr>
                </a:tc>
                <a:tc gridSpan="2">
                  <a:txBody>
                    <a:bodyPr/>
                    <a:lstStyle/>
                    <a:p>
                      <a:r>
                        <a:rPr lang="en-US" sz="1200" b="1" dirty="0">
                          <a:solidFill>
                            <a:schemeClr val="bg1"/>
                          </a:solidFill>
                          <a:latin typeface="Tw Cen MT" panose="020B0602020104020603" pitchFamily="34" charset="0"/>
                        </a:rPr>
                        <a:t>$15,000</a:t>
                      </a:r>
                      <a:endParaRPr lang="en-US"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20000"/>
                    </a:solidFill>
                  </a:tcPr>
                </a:tc>
                <a:tc hMerge="1">
                  <a:txBody>
                    <a:bodyPr/>
                    <a:lstStyle/>
                    <a:p>
                      <a:r>
                        <a:rPr lang="en-US" sz="1200" b="1" dirty="0">
                          <a:solidFill>
                            <a:schemeClr val="bg1"/>
                          </a:solidFill>
                          <a:latin typeface="Tw Cen MT" panose="020B0602020104020603" pitchFamily="34" charset="0"/>
                        </a:rPr>
                        <a:t>$15,000</a:t>
                      </a:r>
                      <a:endParaRPr lang="en-US" sz="1200" dirty="0">
                        <a:solidFill>
                          <a:schemeClr val="tx1"/>
                        </a:solidFill>
                        <a:latin typeface="Tw Cen MT" panose="020B06020201040206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20000"/>
                    </a:solidFill>
                  </a:tcPr>
                </a:tc>
                <a:tc>
                  <a:txBody>
                    <a:bodyPr/>
                    <a:lstStyle/>
                    <a:p>
                      <a:r>
                        <a:rPr lang="en-US" sz="1200" b="1" dirty="0">
                          <a:solidFill>
                            <a:schemeClr val="bg1"/>
                          </a:solidFill>
                          <a:latin typeface="Tw Cen MT" panose="020B0602020104020603" pitchFamily="34" charset="0"/>
                        </a:rPr>
                        <a:t>Regional Investor</a:t>
                      </a:r>
                      <a:endParaRPr lang="en-US" sz="1200" dirty="0">
                        <a:solidFill>
                          <a:schemeClr val="tx1"/>
                        </a:solidFill>
                        <a:latin typeface="Tw Cen MT" panose="020B06020201040206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9A0000"/>
                    </a:solidFill>
                  </a:tcPr>
                </a:tc>
                <a:tc>
                  <a:txBody>
                    <a:bodyPr/>
                    <a:lstStyle/>
                    <a:p>
                      <a:r>
                        <a:rPr lang="en-US" sz="1200" b="1" dirty="0">
                          <a:solidFill>
                            <a:schemeClr val="bg1"/>
                          </a:solidFill>
                          <a:latin typeface="Tw Cen MT" panose="020B0602020104020603" pitchFamily="34" charset="0"/>
                        </a:rPr>
                        <a:t>$20,000</a:t>
                      </a:r>
                      <a:endParaRPr lang="en-US"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9A0000"/>
                    </a:solidFill>
                  </a:tcPr>
                </a:tc>
                <a:extLst>
                  <a:ext uri="{0D108BD9-81ED-4DB2-BD59-A6C34878D82A}">
                    <a16:rowId xmlns:a16="http://schemas.microsoft.com/office/drawing/2014/main" val="1400558360"/>
                  </a:ext>
                </a:extLst>
              </a:tr>
              <a:tr h="799568">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1" dirty="0">
                          <a:solidFill>
                            <a:srgbClr val="CC1443"/>
                          </a:solidFill>
                          <a:latin typeface="Tw Cen MT" panose="020B0602020104020603" pitchFamily="34" charset="0"/>
                        </a:rPr>
                        <a:t>Includes all previous level benefits plus:</a:t>
                      </a:r>
                      <a:endParaRPr lang="en-US" sz="1000" dirty="0">
                        <a:solidFill>
                          <a:schemeClr val="tx1"/>
                        </a:solidFill>
                        <a:latin typeface="Tw Cen MT" panose="020B0602020104020603" pitchFamily="34" charset="0"/>
                      </a:endParaRP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Exclusive access to VIP programming </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$5,000 credit to be used for NTC event sponsorships</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Use of NTC conference space </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State &amp; Federal Policy Briefings with NTC Advocacy Team</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tcPr>
                </a:tc>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1">
                          <a:solidFill>
                            <a:srgbClr val="CC1443"/>
                          </a:solidFill>
                          <a:latin typeface="Tw Cen MT" panose="020B0602020104020603" pitchFamily="34" charset="0"/>
                        </a:rPr>
                        <a:t>Includes all previous level benefits plus:</a:t>
                      </a:r>
                      <a:endParaRPr lang="en-US" sz="1000">
                        <a:solidFill>
                          <a:schemeClr val="tx1"/>
                        </a:solidFill>
                        <a:latin typeface="Tw Cen MT" panose="020B0602020104020603" pitchFamily="34" charset="0"/>
                      </a:endParaRPr>
                    </a:p>
                    <a:p>
                      <a:pPr marL="171450" indent="-171450">
                        <a:buFont typeface="Arial" panose="020B0604020202020204" pitchFamily="34" charset="0"/>
                        <a:buChar char="•"/>
                      </a:pPr>
                      <a:r>
                        <a:rPr lang="en-US" sz="1000">
                          <a:solidFill>
                            <a:schemeClr val="tx1"/>
                          </a:solidFill>
                          <a:latin typeface="Tw Cen MT" panose="020B0602020104020603" pitchFamily="34" charset="0"/>
                        </a:rPr>
                        <a:t>Unique executive leadership opportunities (public policy and representation with key influencers) </a:t>
                      </a:r>
                    </a:p>
                    <a:p>
                      <a:pPr marL="171450" indent="-171450">
                        <a:buFont typeface="Arial" panose="020B0604020202020204" pitchFamily="34" charset="0"/>
                        <a:buChar char="•"/>
                      </a:pPr>
                      <a:r>
                        <a:rPr lang="en-US" sz="1000">
                          <a:solidFill>
                            <a:schemeClr val="tx1"/>
                          </a:solidFill>
                          <a:latin typeface="Tw Cen MT" panose="020B0602020104020603" pitchFamily="34" charset="0"/>
                        </a:rPr>
                        <a:t>Personalized advocacy update/executive briefing and legislative policy review</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tcPr>
                </a:tc>
                <a:extLst>
                  <a:ext uri="{0D108BD9-81ED-4DB2-BD59-A6C34878D82A}">
                    <a16:rowId xmlns:a16="http://schemas.microsoft.com/office/drawing/2014/main" val="138989082"/>
                  </a:ext>
                </a:extLst>
              </a:tr>
              <a:tr h="158779">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Tw Cen MT" panose="020B0602020104020603" pitchFamily="34" charset="0"/>
                        </a:rPr>
                        <a:t>Champion Investor</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680000"/>
                    </a:solidFill>
                  </a:tcPr>
                </a:tc>
                <a:tc gridSpan="2">
                  <a:txBody>
                    <a:bodyPr/>
                    <a:lstStyle/>
                    <a:p>
                      <a:r>
                        <a:rPr lang="en-US" sz="1200" b="1" dirty="0">
                          <a:solidFill>
                            <a:schemeClr val="bg1"/>
                          </a:solidFill>
                          <a:latin typeface="Tw Cen MT" panose="020B0602020104020603" pitchFamily="34" charset="0"/>
                        </a:rPr>
                        <a:t>$30,000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680000"/>
                    </a:solidFil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Tw Cen MT" panose="020B0602020104020603" pitchFamily="34" charset="0"/>
                        </a:rPr>
                        <a:t>Chairman Investor</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002060"/>
                    </a:solidFill>
                  </a:tcPr>
                </a:tc>
                <a:tc>
                  <a:txBody>
                    <a:bodyPr/>
                    <a:lstStyle/>
                    <a:p>
                      <a:r>
                        <a:rPr lang="en-US" sz="1200" b="1" dirty="0">
                          <a:solidFill>
                            <a:schemeClr val="bg1"/>
                          </a:solidFill>
                          <a:latin typeface="Tw Cen MT" panose="020B0602020104020603" pitchFamily="34" charset="0"/>
                        </a:rPr>
                        <a:t>$60,000</a:t>
                      </a:r>
                      <a:endParaRPr sz="1200" b="1" dirty="0">
                        <a:solidFill>
                          <a:schemeClr val="bg1"/>
                        </a:solidFill>
                        <a:latin typeface="Tw Cen MT" panose="020B06020201040206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322061827"/>
                  </a:ext>
                </a:extLst>
              </a:tr>
              <a:tr h="1137683">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1" dirty="0">
                          <a:solidFill>
                            <a:srgbClr val="CC1443"/>
                          </a:solidFill>
                          <a:latin typeface="Tw Cen MT" panose="020B0602020104020603" pitchFamily="34" charset="0"/>
                        </a:rPr>
                        <a:t>Includes all previous level benefits plus:</a:t>
                      </a:r>
                      <a:endParaRPr lang="en-US" sz="1000" dirty="0">
                        <a:solidFill>
                          <a:schemeClr val="tx1"/>
                        </a:solidFill>
                        <a:latin typeface="Tw Cen MT" panose="020B0602020104020603" pitchFamily="34" charset="0"/>
                      </a:endParaRP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Unique policy leadership opportunities and direct advocacy on specific issues</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Sponsorship of NTX to DC Advocacy Fly-In, including registration for two (2)</a:t>
                      </a:r>
                    </a:p>
                    <a:p>
                      <a:pPr marL="171450" indent="-171450">
                        <a:buFont typeface="Arial" panose="020B0604020202020204" pitchFamily="34" charset="0"/>
                        <a:buChar char="•"/>
                      </a:pPr>
                      <a:r>
                        <a:rPr lang="en-US" sz="1000" dirty="0">
                          <a:solidFill>
                            <a:schemeClr val="tx1"/>
                          </a:solidFill>
                          <a:latin typeface="Tw Cen MT" panose="020B0602020104020603" pitchFamily="34" charset="0"/>
                        </a:rPr>
                        <a:t>Personalized Austin Advocacy Day for company executive, including arranged Capitol meetings and legislator dinner/reception during the legislative session</a:t>
                      </a:r>
                    </a:p>
                  </a:txBody>
                  <a:tcP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US"/>
                    </a:p>
                  </a:txBody>
                  <a:tcPr>
                    <a:lnT w="12700" cap="flat" cmpd="sng" algn="ctr">
                      <a:solidFill>
                        <a:schemeClr val="bg1">
                          <a:lumMod val="95000"/>
                        </a:schemeClr>
                      </a:solidFill>
                      <a:prstDash val="solid"/>
                      <a:round/>
                      <a:headEnd type="none" w="med" len="med"/>
                      <a:tailEnd type="none" w="med" len="med"/>
                    </a:lnT>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tcPr>
                </a:tc>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1" dirty="0">
                          <a:solidFill>
                            <a:srgbClr val="CC1443"/>
                          </a:solidFill>
                          <a:latin typeface="Tw Cen MT" panose="020B0602020104020603" pitchFamily="34" charset="0"/>
                        </a:rPr>
                        <a:t>Includes all previous level benefits plus:</a:t>
                      </a:r>
                      <a:endParaRPr lang="en-US" sz="1000" dirty="0">
                        <a:latin typeface="Tw Cen MT" panose="020B0602020104020603" pitchFamily="34" charset="0"/>
                      </a:endParaRPr>
                    </a:p>
                    <a:p>
                      <a:pPr marL="171450" indent="-171450">
                        <a:buFont typeface="Arial" panose="020B0604020202020204" pitchFamily="34" charset="0"/>
                        <a:buChar char="•"/>
                      </a:pPr>
                      <a:r>
                        <a:rPr lang="en-US" sz="1000" dirty="0">
                          <a:latin typeface="Tw Cen MT" panose="020B0602020104020603" pitchFamily="34" charset="0"/>
                        </a:rPr>
                        <a:t>Host up to three private events at the NTC offices with legislators and/regional thought leaders​</a:t>
                      </a:r>
                    </a:p>
                    <a:p>
                      <a:pPr marL="171450" indent="-171450">
                        <a:buFont typeface="Arial" panose="020B0604020202020204" pitchFamily="34" charset="0"/>
                        <a:buChar char="•"/>
                      </a:pPr>
                      <a:r>
                        <a:rPr lang="en-US" sz="1000" dirty="0">
                          <a:latin typeface="Tw Cen MT" panose="020B0602020104020603" pitchFamily="34" charset="0"/>
                        </a:rPr>
                        <a:t>Priority invitations to exclusive regional events​</a:t>
                      </a:r>
                    </a:p>
                    <a:p>
                      <a:pPr marL="171450" indent="-171450">
                        <a:buFont typeface="Arial" panose="020B0604020202020204" pitchFamily="34" charset="0"/>
                        <a:buChar char="•"/>
                      </a:pPr>
                      <a:r>
                        <a:rPr lang="en-US" sz="1000" dirty="0">
                          <a:latin typeface="Tw Cen MT" panose="020B0602020104020603" pitchFamily="34" charset="0"/>
                        </a:rPr>
                        <a:t>Eligible for Executive Committee appointment​</a:t>
                      </a:r>
                    </a:p>
                    <a:p>
                      <a:pPr marL="171450" indent="-171450">
                        <a:buFont typeface="Arial" panose="020B0604020202020204" pitchFamily="34" charset="0"/>
                        <a:buChar char="•"/>
                      </a:pPr>
                      <a:r>
                        <a:rPr lang="en-US" sz="1000" dirty="0">
                          <a:latin typeface="Tw Cen MT" panose="020B0602020104020603" pitchFamily="34" charset="0"/>
                        </a:rPr>
                        <a:t>Legislative briefings for PAC​</a:t>
                      </a:r>
                    </a:p>
                    <a:p>
                      <a:pPr marL="171450" indent="-171450">
                        <a:buFont typeface="Arial" panose="020B0604020202020204" pitchFamily="34" charset="0"/>
                        <a:buChar char="•"/>
                      </a:pPr>
                      <a:r>
                        <a:rPr lang="en-US" sz="1000" dirty="0">
                          <a:latin typeface="Tw Cen MT" panose="020B0602020104020603" pitchFamily="34" charset="0"/>
                        </a:rPr>
                        <a:t>Industry-specific advocacy support </a:t>
                      </a:r>
                      <a:endParaRPr lang="en-US" sz="1000" dirty="0">
                        <a:solidFill>
                          <a:schemeClr val="tx1"/>
                        </a:solidFill>
                        <a:latin typeface="Tw Cen MT" panose="020B0602020104020603" pitchFamily="34" charset="0"/>
                      </a:endParaRPr>
                    </a:p>
                  </a:txBody>
                  <a:tcP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US" sz="1000" dirty="0">
                        <a:solidFill>
                          <a:schemeClr val="tx1"/>
                        </a:solidFill>
                        <a:latin typeface="Tw Cen MT" panose="020B06020201040206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07193558"/>
                  </a:ext>
                </a:extLst>
              </a:tr>
              <a:tr h="211233">
                <a:tc gridSpan="4">
                  <a:txBody>
                    <a:bodyPr/>
                    <a:lstStyle/>
                    <a:p>
                      <a:pPr marL="0" indent="0">
                        <a:buFont typeface="Arial" panose="020B0604020202020204" pitchFamily="34" charset="0"/>
                        <a:buNone/>
                      </a:pPr>
                      <a:r>
                        <a:rPr lang="en-US" sz="1200" b="1" dirty="0">
                          <a:solidFill>
                            <a:schemeClr val="bg1"/>
                          </a:solidFill>
                          <a:latin typeface="Tw Cen MT" panose="020B0602020104020603" pitchFamily="34" charset="0"/>
                        </a:rPr>
                        <a:t>North Texas Patron Investor</a:t>
                      </a:r>
                    </a:p>
                  </a:txBody>
                  <a:tcPr anchor="ct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lnT w="12700" cap="flat" cmpd="sng" algn="ctr">
                      <a:solidFill>
                        <a:schemeClr val="bg1">
                          <a:lumMod val="95000"/>
                        </a:schemeClr>
                      </a:solidFill>
                      <a:prstDash val="solid"/>
                      <a:round/>
                      <a:headEnd type="none" w="med" len="med"/>
                      <a:tailEnd type="none" w="med" len="med"/>
                    </a:lnT>
                  </a:tcPr>
                </a:tc>
                <a:tc>
                  <a:txBody>
                    <a:bodyPr/>
                    <a:lstStyle/>
                    <a:p>
                      <a:r>
                        <a:rPr lang="en-US" sz="1200" b="1" dirty="0">
                          <a:solidFill>
                            <a:schemeClr val="bg1"/>
                          </a:solidFill>
                          <a:latin typeface="Tw Cen MT" panose="020B0602020104020603" pitchFamily="34" charset="0"/>
                        </a:rPr>
                        <a:t>$100,000</a:t>
                      </a:r>
                      <a:endParaRPr lang="en-US" dirty="0"/>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434708492"/>
                  </a:ext>
                </a:extLst>
              </a:tr>
              <a:tr h="404149">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1" dirty="0">
                          <a:solidFill>
                            <a:srgbClr val="CC1443"/>
                          </a:solidFill>
                          <a:latin typeface="Tw Cen MT" panose="020B0602020104020603" pitchFamily="34" charset="0"/>
                        </a:rPr>
                        <a:t>Includes all previous level benefits plus:</a:t>
                      </a:r>
                      <a:endParaRPr lang="en-US" sz="1000" b="0" dirty="0">
                        <a:solidFill>
                          <a:schemeClr val="tx1"/>
                        </a:solidFill>
                        <a:latin typeface="Tw Cen MT" panose="020B0602020104020603" pitchFamily="34" charset="0"/>
                      </a:endParaRPr>
                    </a:p>
                    <a:p>
                      <a:pPr marL="171450" indent="-171450">
                        <a:buFont typeface="Arial" panose="020B0604020202020204" pitchFamily="34" charset="0"/>
                        <a:buChar char="•"/>
                      </a:pPr>
                      <a:r>
                        <a:rPr lang="en-US" sz="1000" b="0" dirty="0">
                          <a:solidFill>
                            <a:schemeClr val="tx1"/>
                          </a:solidFill>
                          <a:latin typeface="Tw Cen MT" panose="020B0602020104020603" pitchFamily="34" charset="0"/>
                        </a:rPr>
                        <a:t>Up to three Austin/DC Advocacy trips for two with all expenses covered​</a:t>
                      </a:r>
                    </a:p>
                    <a:p>
                      <a:pPr marL="171450" indent="-171450">
                        <a:buFont typeface="Arial" panose="020B0604020202020204" pitchFamily="34" charset="0"/>
                        <a:buChar char="•"/>
                      </a:pPr>
                      <a:r>
                        <a:rPr lang="en-US" sz="1000" b="0" dirty="0">
                          <a:solidFill>
                            <a:schemeClr val="tx1"/>
                          </a:solidFill>
                          <a:latin typeface="Tw Cen MT" panose="020B0602020104020603" pitchFamily="34" charset="0"/>
                        </a:rPr>
                        <a:t>Priority access to ALL NTC events​</a:t>
                      </a:r>
                    </a:p>
                    <a:p>
                      <a:pPr marL="171450" indent="-171450">
                        <a:buFont typeface="Arial" panose="020B0604020202020204" pitchFamily="34" charset="0"/>
                        <a:buChar char="•"/>
                      </a:pPr>
                      <a:r>
                        <a:rPr lang="en-US" sz="1000" b="0" dirty="0">
                          <a:solidFill>
                            <a:schemeClr val="tx1"/>
                          </a:solidFill>
                          <a:latin typeface="Tw Cen MT" panose="020B0602020104020603" pitchFamily="34" charset="0"/>
                        </a:rPr>
                        <a:t>Tuition registration to both LNT and ELNT (upon acceptance)​</a:t>
                      </a:r>
                    </a:p>
                    <a:p>
                      <a:pPr marL="171450" indent="-171450">
                        <a:buFont typeface="Arial" panose="020B0604020202020204" pitchFamily="34" charset="0"/>
                        <a:buChar char="•"/>
                      </a:pPr>
                      <a:r>
                        <a:rPr lang="en-US" sz="1000" b="0" dirty="0">
                          <a:solidFill>
                            <a:schemeClr val="tx1"/>
                          </a:solidFill>
                          <a:latin typeface="Tw Cen MT" panose="020B0602020104020603" pitchFamily="34" charset="0"/>
                        </a:rPr>
                        <a:t>Premiere AML sponsorship​</a:t>
                      </a:r>
                    </a:p>
                    <a:p>
                      <a:pPr marL="171450" indent="-171450">
                        <a:buFont typeface="Arial" panose="020B0604020202020204" pitchFamily="34" charset="0"/>
                        <a:buChar char="•"/>
                      </a:pPr>
                      <a:r>
                        <a:rPr lang="en-US" sz="1000" b="0" dirty="0">
                          <a:solidFill>
                            <a:schemeClr val="tx1"/>
                          </a:solidFill>
                          <a:latin typeface="Tw Cen MT" panose="020B0602020104020603" pitchFamily="34" charset="0"/>
                        </a:rPr>
                        <a:t>Advocacy training for employees/ERG's</a:t>
                      </a:r>
                    </a:p>
                  </a:txBody>
                  <a:tcPr anchor="ct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6118191"/>
                  </a:ext>
                </a:extLst>
              </a:tr>
            </a:tbl>
          </a:graphicData>
        </a:graphic>
      </p:graphicFrame>
      <p:sp>
        <p:nvSpPr>
          <p:cNvPr id="9" name="TextBox 8">
            <a:extLst>
              <a:ext uri="{FF2B5EF4-FFF2-40B4-BE49-F238E27FC236}">
                <a16:creationId xmlns:a16="http://schemas.microsoft.com/office/drawing/2014/main" id="{3723C647-95DA-4F84-8210-20FDB977110A}"/>
              </a:ext>
            </a:extLst>
          </p:cNvPr>
          <p:cNvSpPr txBox="1"/>
          <p:nvPr/>
        </p:nvSpPr>
        <p:spPr>
          <a:xfrm>
            <a:off x="5383029" y="1240617"/>
            <a:ext cx="6724841" cy="400110"/>
          </a:xfrm>
          <a:prstGeom prst="rect">
            <a:avLst/>
          </a:prstGeom>
          <a:noFill/>
        </p:spPr>
        <p:txBody>
          <a:bodyPr wrap="square" rtlCol="0">
            <a:spAutoFit/>
          </a:bodyPr>
          <a:lstStyle/>
          <a:p>
            <a:r>
              <a:rPr lang="en-US" sz="2000" b="1" i="1" dirty="0">
                <a:solidFill>
                  <a:schemeClr val="bg1"/>
                </a:solidFill>
                <a:latin typeface="Tw Cen MT" panose="020B0602020104020603" pitchFamily="34" charset="77"/>
              </a:rPr>
              <a:t>NTC Investment Levels</a:t>
            </a:r>
          </a:p>
        </p:txBody>
      </p:sp>
    </p:spTree>
    <p:extLst>
      <p:ext uri="{BB962C8B-B14F-4D97-AF65-F5344CB8AC3E}">
        <p14:creationId xmlns:p14="http://schemas.microsoft.com/office/powerpoint/2010/main" val="69372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48A9B-44AE-8EEE-BD93-748303FF161E}"/>
            </a:ext>
          </a:extLst>
        </p:cNvPr>
        <p:cNvGrpSpPr/>
        <p:nvPr/>
      </p:nvGrpSpPr>
      <p:grpSpPr>
        <a:xfrm>
          <a:off x="0" y="0"/>
          <a:ext cx="0" cy="0"/>
          <a:chOff x="0" y="0"/>
          <a:chExt cx="0" cy="0"/>
        </a:xfrm>
      </p:grpSpPr>
      <p:pic>
        <p:nvPicPr>
          <p:cNvPr id="3" name="Picture 2" descr="A poster with a group of people&#10;&#10;Description automatically generated">
            <a:extLst>
              <a:ext uri="{FF2B5EF4-FFF2-40B4-BE49-F238E27FC236}">
                <a16:creationId xmlns:a16="http://schemas.microsoft.com/office/drawing/2014/main" id="{98A73DAB-2033-6137-73A0-7E33FC69A95A}"/>
              </a:ext>
            </a:extLst>
          </p:cNvPr>
          <p:cNvPicPr>
            <a:picLocks noChangeAspect="1"/>
          </p:cNvPicPr>
          <p:nvPr/>
        </p:nvPicPr>
        <p:blipFill>
          <a:blip r:embed="rId2"/>
          <a:stretch>
            <a:fillRect/>
          </a:stretch>
        </p:blipFill>
        <p:spPr>
          <a:xfrm rot="16200000">
            <a:off x="-1143000" y="1142999"/>
            <a:ext cx="10058400" cy="7772401"/>
          </a:xfrm>
          <a:prstGeom prst="rect">
            <a:avLst/>
          </a:prstGeom>
        </p:spPr>
      </p:pic>
    </p:spTree>
    <p:extLst>
      <p:ext uri="{BB962C8B-B14F-4D97-AF65-F5344CB8AC3E}">
        <p14:creationId xmlns:p14="http://schemas.microsoft.com/office/powerpoint/2010/main" val="34205871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730</Words>
  <Application>Microsoft Office PowerPoint</Application>
  <PresentationFormat>Custom</PresentationFormat>
  <Paragraphs>95</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Aptos Display</vt:lpstr>
      <vt:lpstr>Arial</vt:lpstr>
      <vt:lpstr>Calibri</vt:lpstr>
      <vt:lpstr>Calibri Light</vt:lpstr>
      <vt:lpstr>Grandview</vt:lpstr>
      <vt:lpstr>Oswald ExtraLight</vt:lpstr>
      <vt:lpstr>Tw Cen MT</vt:lpstr>
      <vt:lpstr>Tw Cen MT Condensed Extra Bold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2020-07-16T20:55:16Z</dcterms:created>
  <dcterms:modified xsi:type="dcterms:W3CDTF">2024-12-16T22:18:04Z</dcterms:modified>
</cp:coreProperties>
</file>